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66" r:id="rId4"/>
    <p:sldId id="257" r:id="rId5"/>
    <p:sldId id="267" r:id="rId6"/>
    <p:sldId id="261" r:id="rId7"/>
    <p:sldId id="263" r:id="rId8"/>
    <p:sldId id="264" r:id="rId9"/>
    <p:sldId id="258" r:id="rId10"/>
    <p:sldId id="260" r:id="rId11"/>
    <p:sldId id="265" r:id="rId12"/>
    <p:sldId id="25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>
        <p:scale>
          <a:sx n="75" d="100"/>
          <a:sy n="75" d="100"/>
        </p:scale>
        <p:origin x="-1012" y="-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14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3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21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46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24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17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30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68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9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7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8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35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17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29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08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1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749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Gv3f-e0S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2C9C28A-203B-49B9-842C-C05F71005242}"/>
              </a:ext>
            </a:extLst>
          </p:cNvPr>
          <p:cNvSpPr/>
          <p:nvPr/>
        </p:nvSpPr>
        <p:spPr>
          <a:xfrm>
            <a:off x="8314662" y="2176754"/>
            <a:ext cx="3220127" cy="1715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Methodiek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DBB23C-3B01-4BAA-AB7B-7E2861263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9" r="3692" b="-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3D9E2BC-CE94-4923-936D-710C3A0C4C71}"/>
              </a:ext>
            </a:extLst>
          </p:cNvPr>
          <p:cNvSpPr txBox="1"/>
          <p:nvPr/>
        </p:nvSpPr>
        <p:spPr>
          <a:xfrm>
            <a:off x="7452571" y="3977930"/>
            <a:ext cx="3264916" cy="2660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Bekijk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werkwijze</a:t>
            </a:r>
            <a:r>
              <a:rPr lang="en-US" sz="2000" dirty="0">
                <a:solidFill>
                  <a:srgbClr val="FFFFFF"/>
                </a:solidFill>
              </a:rPr>
              <a:t>, de planning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 de </a:t>
            </a:r>
            <a:r>
              <a:rPr lang="en-US" sz="2000" dirty="0" err="1">
                <a:solidFill>
                  <a:srgbClr val="FFFFFF"/>
                </a:solidFill>
              </a:rPr>
              <a:t>boordeling</a:t>
            </a:r>
            <a:r>
              <a:rPr lang="en-US" sz="2000" dirty="0">
                <a:solidFill>
                  <a:srgbClr val="FFFFFF"/>
                </a:solidFill>
              </a:rPr>
              <a:t> in de </a:t>
            </a:r>
            <a:r>
              <a:rPr lang="en-US" sz="2000" dirty="0" err="1">
                <a:solidFill>
                  <a:srgbClr val="FFFFFF"/>
                </a:solidFill>
              </a:rPr>
              <a:t>Wikiwijs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De link </a:t>
            </a:r>
            <a:r>
              <a:rPr lang="en-US" sz="2000" dirty="0" err="1">
                <a:solidFill>
                  <a:srgbClr val="FFFFFF"/>
                </a:solidFill>
              </a:rPr>
              <a:t>vind</a:t>
            </a:r>
            <a:r>
              <a:rPr lang="en-US" sz="2000" dirty="0">
                <a:solidFill>
                  <a:srgbClr val="FFFFFF"/>
                </a:solidFill>
              </a:rPr>
              <a:t> je in Its Learning, </a:t>
            </a:r>
            <a:r>
              <a:rPr lang="en-US" sz="2000" dirty="0" err="1">
                <a:solidFill>
                  <a:srgbClr val="FFFFFF"/>
                </a:solidFill>
              </a:rPr>
              <a:t>periode</a:t>
            </a:r>
            <a:r>
              <a:rPr lang="en-US" sz="2000" dirty="0">
                <a:solidFill>
                  <a:srgbClr val="FFFFFF"/>
                </a:solidFill>
              </a:rPr>
              <a:t> 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93987-3F7E-4820-AA87-4FD6374A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82" y="823002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358B7D-BE4F-47A1-BF63-0454C8BFD5C8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l-NL" dirty="0"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6BF4F8-5C8D-4E60-9AC0-9763B7B0D2E4}"/>
              </a:ext>
            </a:extLst>
          </p:cNvPr>
          <p:cNvSpPr txBox="1"/>
          <p:nvPr/>
        </p:nvSpPr>
        <p:spPr>
          <a:xfrm>
            <a:off x="245852" y="38683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Voorbeeld van een visie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7948A8-549F-4862-9D9C-94498E191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571500"/>
            <a:ext cx="7029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24487EF0-819E-46B2-8190-40B8254C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8" r="-2" b="2596"/>
          <a:stretch/>
        </p:blipFill>
        <p:spPr>
          <a:xfrm>
            <a:off x="262497" y="2531876"/>
            <a:ext cx="7058306" cy="408025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A6A4D4A2-0816-4110-9015-5D6338161C08}"/>
              </a:ext>
            </a:extLst>
          </p:cNvPr>
          <p:cNvSpPr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Kijk eens naar het volgende filmpje van de Vroegbehandeling van Kentalis.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Kentalis is een organisatie voor mensen met een gehoorbeperking of een taalontwikkelingsstoornis.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1. Welke hulpvragen hoor je van de ouders?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2. Waar is de methodiek vooral op gericht? Noem min. 2 doelen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endParaRPr lang="en-US" sz="1700">
              <a:solidFill>
                <a:srgbClr val="FFFFFF"/>
              </a:solidFill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Clr>
                <a:srgbClr val="EA0236"/>
              </a:buCl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3. Wat heb je gezien over de werkwijze?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42790E1-A8EE-4573-B9CA-03C40CBB0C22}"/>
              </a:ext>
            </a:extLst>
          </p:cNvPr>
          <p:cNvSpPr/>
          <p:nvPr/>
        </p:nvSpPr>
        <p:spPr>
          <a:xfrm>
            <a:off x="593566" y="1119199"/>
            <a:ext cx="484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https://www.youtube.com/watch?v=hBGv3f-e0Ss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2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41F2091-BA49-4FC5-908E-1433FBCB2C9C}"/>
              </a:ext>
            </a:extLst>
          </p:cNvPr>
          <p:cNvSpPr txBox="1"/>
          <p:nvPr/>
        </p:nvSpPr>
        <p:spPr>
          <a:xfrm>
            <a:off x="1498600" y="1353740"/>
            <a:ext cx="7967133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nl-NL" dirty="0">
                <a:cs typeface="Calibri"/>
              </a:rPr>
              <a:t>Stel je voor dat jij in je groep met de kinderen  het volgende paaswerkje wilt maken:</a:t>
            </a: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pPr marL="342900" indent="-342900">
              <a:buAutoNum type="arabicPeriod"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A709A0E-452B-46E7-9634-9EAC10904363}"/>
              </a:ext>
            </a:extLst>
          </p:cNvPr>
          <p:cNvSpPr/>
          <p:nvPr/>
        </p:nvSpPr>
        <p:spPr>
          <a:xfrm>
            <a:off x="636615" y="248082"/>
            <a:ext cx="8998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Inleveropdracht les 1: </a:t>
            </a:r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Paashaas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9E188FA-40F7-470E-9D30-C5B5BD9B5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7" y="2197554"/>
            <a:ext cx="4855535" cy="36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786A43A-3B75-4E21-8791-BDFDC32972DD}"/>
              </a:ext>
            </a:extLst>
          </p:cNvPr>
          <p:cNvSpPr/>
          <p:nvPr/>
        </p:nvSpPr>
        <p:spPr>
          <a:xfrm>
            <a:off x="447674" y="1192391"/>
            <a:ext cx="10963275" cy="5230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Beschrijf</a:t>
            </a:r>
            <a:r>
              <a:rPr lang="en-US" sz="2400" dirty="0"/>
              <a:t> de </a:t>
            </a:r>
            <a:r>
              <a:rPr lang="en-US" sz="2400" b="1" dirty="0" err="1"/>
              <a:t>beginsituatie</a:t>
            </a:r>
            <a:r>
              <a:rPr lang="en-US" sz="2400" dirty="0"/>
              <a:t> van je </a:t>
            </a:r>
            <a:r>
              <a:rPr lang="en-US" sz="2400" dirty="0" err="1"/>
              <a:t>groep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deze</a:t>
            </a:r>
            <a:r>
              <a:rPr lang="en-US" sz="2400" dirty="0"/>
              <a:t> </a:t>
            </a:r>
            <a:r>
              <a:rPr lang="en-US" sz="2400" dirty="0" err="1"/>
              <a:t>opdracht</a:t>
            </a:r>
            <a:r>
              <a:rPr lang="en-US" sz="2400" dirty="0"/>
              <a:t> (wat </a:t>
            </a:r>
            <a:r>
              <a:rPr lang="en-US" sz="2400" dirty="0" err="1"/>
              <a:t>vinden</a:t>
            </a:r>
            <a:r>
              <a:rPr lang="en-US" sz="2400" dirty="0"/>
              <a:t> ze </a:t>
            </a:r>
            <a:r>
              <a:rPr lang="en-US" sz="2400" dirty="0" err="1"/>
              <a:t>leuk</a:t>
            </a:r>
            <a:r>
              <a:rPr lang="en-US" sz="2400" dirty="0"/>
              <a:t>, </a:t>
            </a:r>
            <a:r>
              <a:rPr lang="en-US" sz="2400" dirty="0" err="1"/>
              <a:t>vinden</a:t>
            </a:r>
            <a:r>
              <a:rPr lang="en-US" sz="2400" dirty="0"/>
              <a:t> alle </a:t>
            </a:r>
            <a:r>
              <a:rPr lang="en-US" sz="2400" dirty="0" err="1"/>
              <a:t>kinderen</a:t>
            </a:r>
            <a:r>
              <a:rPr lang="en-US" sz="2400" dirty="0"/>
              <a:t> </a:t>
            </a:r>
            <a:r>
              <a:rPr lang="en-US" sz="2400" dirty="0" err="1"/>
              <a:t>verf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de </a:t>
            </a:r>
            <a:r>
              <a:rPr lang="en-US" sz="2400" dirty="0" err="1"/>
              <a:t>handen</a:t>
            </a:r>
            <a:r>
              <a:rPr lang="en-US" sz="2400" dirty="0"/>
              <a:t> </a:t>
            </a:r>
            <a:r>
              <a:rPr lang="en-US" sz="2400" dirty="0" err="1"/>
              <a:t>prettig</a:t>
            </a:r>
            <a:r>
              <a:rPr lang="en-US" sz="2400" dirty="0"/>
              <a:t>?,wat </a:t>
            </a:r>
            <a:r>
              <a:rPr lang="en-US" sz="2400" dirty="0" err="1"/>
              <a:t>kunnen</a:t>
            </a:r>
            <a:r>
              <a:rPr lang="en-US" sz="2400" dirty="0"/>
              <a:t> ze al, </a:t>
            </a:r>
            <a:r>
              <a:rPr lang="en-US" sz="2400" dirty="0" err="1"/>
              <a:t>zijn</a:t>
            </a:r>
            <a:r>
              <a:rPr lang="en-US" sz="2400" dirty="0"/>
              <a:t> er </a:t>
            </a:r>
            <a:r>
              <a:rPr lang="en-US" sz="2400" dirty="0" err="1"/>
              <a:t>kinderen</a:t>
            </a:r>
            <a:r>
              <a:rPr lang="en-US" sz="2400" dirty="0"/>
              <a:t> die </a:t>
            </a:r>
            <a:r>
              <a:rPr lang="en-US" sz="2400" dirty="0" err="1"/>
              <a:t>hiervoor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</a:t>
            </a:r>
            <a:r>
              <a:rPr lang="en-US" sz="2400" dirty="0" err="1"/>
              <a:t>begeleiding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, in </a:t>
            </a:r>
            <a:r>
              <a:rPr lang="en-US" sz="2400" dirty="0" err="1"/>
              <a:t>hoeverre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ze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zelfstandig</a:t>
            </a:r>
            <a:r>
              <a:rPr lang="en-US" sz="2400" dirty="0"/>
              <a:t>/ </a:t>
            </a:r>
            <a:r>
              <a:rPr lang="en-US" sz="2400" dirty="0" err="1"/>
              <a:t>welke</a:t>
            </a:r>
            <a:r>
              <a:rPr lang="en-US" sz="2400" dirty="0"/>
              <a:t> </a:t>
            </a:r>
            <a:r>
              <a:rPr lang="en-US" sz="2400" dirty="0" err="1"/>
              <a:t>hulp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 ze </a:t>
            </a:r>
            <a:r>
              <a:rPr lang="en-US" sz="2400" dirty="0" err="1"/>
              <a:t>nodig</a:t>
            </a:r>
            <a:r>
              <a:rPr lang="en-US" sz="2400" dirty="0"/>
              <a:t>?)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Wat </a:t>
            </a:r>
            <a:r>
              <a:rPr lang="en-US" sz="2400" dirty="0" err="1"/>
              <a:t>zou</a:t>
            </a:r>
            <a:r>
              <a:rPr lang="en-US" sz="2400" dirty="0"/>
              <a:t> je </a:t>
            </a:r>
            <a:r>
              <a:rPr lang="en-US" sz="2400" b="1" dirty="0" err="1"/>
              <a:t>doel</a:t>
            </a:r>
            <a:r>
              <a:rPr lang="en-US" sz="2400" b="1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deze</a:t>
            </a:r>
            <a:r>
              <a:rPr lang="en-US" sz="2400" dirty="0"/>
              <a:t> </a:t>
            </a:r>
            <a:r>
              <a:rPr lang="en-US" sz="2400" dirty="0" err="1"/>
              <a:t>opdracht</a:t>
            </a:r>
            <a:r>
              <a:rPr lang="en-US" sz="2400" dirty="0"/>
              <a:t>?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Hoe </a:t>
            </a:r>
            <a:r>
              <a:rPr lang="en-US" sz="2400" dirty="0" err="1"/>
              <a:t>zou</a:t>
            </a:r>
            <a:r>
              <a:rPr lang="en-US" sz="2400" dirty="0"/>
              <a:t> je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b="1" dirty="0" err="1"/>
              <a:t>aanpakken</a:t>
            </a:r>
            <a:r>
              <a:rPr lang="en-US" sz="2400" dirty="0"/>
              <a:t>? </a:t>
            </a:r>
            <a:r>
              <a:rPr lang="en-US" sz="2400" dirty="0" err="1"/>
              <a:t>Denk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: </a:t>
            </a:r>
            <a:r>
              <a:rPr lang="en-US" sz="2400" dirty="0" err="1"/>
              <a:t>grootte</a:t>
            </a:r>
            <a:r>
              <a:rPr lang="en-US" sz="2400" dirty="0"/>
              <a:t> van de </a:t>
            </a:r>
            <a:r>
              <a:rPr lang="en-US" sz="2400" dirty="0" err="1"/>
              <a:t>groep</a:t>
            </a:r>
            <a:r>
              <a:rPr lang="en-US" sz="2400" dirty="0"/>
              <a:t>, </a:t>
            </a:r>
            <a:r>
              <a:rPr lang="en-US" sz="2400" dirty="0" err="1"/>
              <a:t>voorbereiding</a:t>
            </a:r>
            <a:r>
              <a:rPr lang="en-US" sz="2400" dirty="0"/>
              <a:t>,  </a:t>
            </a:r>
            <a:r>
              <a:rPr lang="en-US" sz="2400" dirty="0" err="1"/>
              <a:t>begeleiding</a:t>
            </a:r>
            <a:r>
              <a:rPr lang="en-US" sz="2400" dirty="0"/>
              <a:t> die </a:t>
            </a:r>
            <a:r>
              <a:rPr lang="en-US" sz="2400" dirty="0" err="1"/>
              <a:t>jij</a:t>
            </a:r>
            <a:r>
              <a:rPr lang="en-US" sz="2400" dirty="0"/>
              <a:t> </a:t>
            </a:r>
            <a:r>
              <a:rPr lang="en-US" sz="2400" dirty="0" err="1"/>
              <a:t>moet</a:t>
            </a:r>
            <a:r>
              <a:rPr lang="en-US" sz="2400" dirty="0"/>
              <a:t> </a:t>
            </a:r>
            <a:r>
              <a:rPr lang="en-US" sz="2400" dirty="0" err="1"/>
              <a:t>geven</a:t>
            </a:r>
            <a:r>
              <a:rPr lang="en-US" sz="2400" dirty="0"/>
              <a:t>, </a:t>
            </a:r>
            <a:r>
              <a:rPr lang="en-US" sz="2400" dirty="0" err="1"/>
              <a:t>opruimen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2823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0BF70A9-CF67-4E5E-B4BA-482294A63B48}"/>
              </a:ext>
            </a:extLst>
          </p:cNvPr>
          <p:cNvSpPr/>
          <p:nvPr/>
        </p:nvSpPr>
        <p:spPr>
          <a:xfrm>
            <a:off x="1073976" y="515523"/>
            <a:ext cx="5626273" cy="490708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B556F85-98C5-4003-872A-5604BC226A93}"/>
              </a:ext>
            </a:extLst>
          </p:cNvPr>
          <p:cNvSpPr txBox="1"/>
          <p:nvPr/>
        </p:nvSpPr>
        <p:spPr>
          <a:xfrm>
            <a:off x="1551140" y="747386"/>
            <a:ext cx="521708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Begrippen in deze les.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Lees bladzijde 45 </a:t>
            </a:r>
            <a:r>
              <a:rPr lang="nl-NL" dirty="0" err="1">
                <a:cs typeface="Calibri"/>
              </a:rPr>
              <a:t>tm</a:t>
            </a:r>
            <a:r>
              <a:rPr lang="nl-NL" dirty="0">
                <a:cs typeface="Calibri"/>
              </a:rPr>
              <a:t> 56: Wat is methodisch werken</a:t>
            </a:r>
          </a:p>
          <a:p>
            <a:endParaRPr lang="nl-NL" dirty="0">
              <a:cs typeface="Calibri"/>
            </a:endParaRPr>
          </a:p>
          <a:p>
            <a:r>
              <a:rPr lang="nl-NL" dirty="0">
                <a:cs typeface="Calibri"/>
              </a:rPr>
              <a:t>Leer de volgende begrippen uit de lijst op </a:t>
            </a:r>
            <a:r>
              <a:rPr lang="nl-NL" dirty="0" err="1">
                <a:cs typeface="Calibri"/>
              </a:rPr>
              <a:t>pag</a:t>
            </a:r>
            <a:r>
              <a:rPr lang="nl-NL" dirty="0">
                <a:cs typeface="Calibri"/>
              </a:rPr>
              <a:t> 73 en 74:</a:t>
            </a:r>
          </a:p>
          <a:p>
            <a:r>
              <a:rPr lang="nl-NL" dirty="0">
                <a:cs typeface="Calibri"/>
              </a:rPr>
              <a:t>Methodiek</a:t>
            </a:r>
          </a:p>
          <a:p>
            <a:r>
              <a:rPr lang="nl-NL" dirty="0">
                <a:cs typeface="Calibri"/>
              </a:rPr>
              <a:t>Methoden</a:t>
            </a:r>
          </a:p>
          <a:p>
            <a:r>
              <a:rPr lang="nl-NL" dirty="0">
                <a:cs typeface="Calibri"/>
              </a:rPr>
              <a:t>Methodisch werken</a:t>
            </a:r>
          </a:p>
          <a:p>
            <a:r>
              <a:rPr lang="nl-NL" dirty="0">
                <a:cs typeface="Calibri"/>
              </a:rPr>
              <a:t>Pedagogisch beleidsplan</a:t>
            </a:r>
          </a:p>
          <a:p>
            <a:r>
              <a:rPr lang="nl-NL" dirty="0">
                <a:cs typeface="Calibri"/>
              </a:rPr>
              <a:t>Doel</a:t>
            </a:r>
          </a:p>
          <a:p>
            <a:r>
              <a:rPr lang="nl-NL" dirty="0">
                <a:cs typeface="Calibri"/>
              </a:rPr>
              <a:t>Doelgericht werken</a:t>
            </a:r>
          </a:p>
          <a:p>
            <a:r>
              <a:rPr lang="nl-NL" dirty="0">
                <a:cs typeface="Calibri"/>
              </a:rPr>
              <a:t>Cyclisch proces</a:t>
            </a:r>
          </a:p>
        </p:txBody>
      </p:sp>
      <p:pic>
        <p:nvPicPr>
          <p:cNvPr id="3" name="Afbeelding 3">
            <a:extLst>
              <a:ext uri="{FF2B5EF4-FFF2-40B4-BE49-F238E27FC236}">
                <a16:creationId xmlns:a16="http://schemas.microsoft.com/office/drawing/2014/main" id="{64B030B3-2034-408D-8190-829FB98D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80000">
            <a:off x="8859751" y="3650098"/>
            <a:ext cx="1800225" cy="2543175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8321A5B2-8B49-421E-B2AE-ACD1343B4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000">
            <a:off x="8597095" y="681755"/>
            <a:ext cx="22002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8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A4EFD2A-8AF6-4B50-83E8-E87996794206}"/>
              </a:ext>
            </a:extLst>
          </p:cNvPr>
          <p:cNvSpPr/>
          <p:nvPr/>
        </p:nvSpPr>
        <p:spPr>
          <a:xfrm>
            <a:off x="741809" y="569575"/>
            <a:ext cx="107083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de kinderopvang MOET je</a:t>
            </a:r>
          </a:p>
          <a:p>
            <a:pPr algn="ctr"/>
            <a:r>
              <a:rPr lang="nl-N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werken aan de ontwikkeling van kinderen</a:t>
            </a:r>
            <a:endParaRPr lang="nl-N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FB82145-63A4-47F5-8D44-376602DF7F47}"/>
              </a:ext>
            </a:extLst>
          </p:cNvPr>
          <p:cNvSpPr/>
          <p:nvPr/>
        </p:nvSpPr>
        <p:spPr>
          <a:xfrm>
            <a:off x="1672360" y="2967335"/>
            <a:ext cx="88472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werkt dus niet</a:t>
            </a:r>
          </a:p>
          <a:p>
            <a:pPr algn="ctr"/>
            <a:r>
              <a:rPr lang="nl-N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alleen zomaar als je gezellige zelf</a:t>
            </a:r>
            <a:endParaRPr lang="nl-N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A5D4A32-962F-44C4-8788-A376B135941D}"/>
              </a:ext>
            </a:extLst>
          </p:cNvPr>
          <p:cNvSpPr/>
          <p:nvPr/>
        </p:nvSpPr>
        <p:spPr>
          <a:xfrm>
            <a:off x="570203" y="5629255"/>
            <a:ext cx="1125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Maar hebt een professionele werkwijze</a:t>
            </a:r>
          </a:p>
        </p:txBody>
      </p:sp>
    </p:spTree>
    <p:extLst>
      <p:ext uri="{BB962C8B-B14F-4D97-AF65-F5344CB8AC3E}">
        <p14:creationId xmlns:p14="http://schemas.microsoft.com/office/powerpoint/2010/main" val="38983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10" descr="Afbeelding met keukengerei&#10;&#10;Beschrijving is gegenereerd met zeer hoge betrouwbaarheid">
            <a:extLst>
              <a:ext uri="{FF2B5EF4-FFF2-40B4-BE49-F238E27FC236}">
                <a16:creationId xmlns:a16="http://schemas.microsoft.com/office/drawing/2014/main" id="{2E09FAE6-BD3C-4989-A5CF-FEEC943E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5496838" y="1187002"/>
            <a:ext cx="2743200" cy="2730351"/>
          </a:xfrm>
          <a:prstGeom prst="rect">
            <a:avLst/>
          </a:prstGeom>
        </p:spPr>
      </p:pic>
      <p:sp>
        <p:nvSpPr>
          <p:cNvPr id="20" name="Tekstballon: rechthoek met afgeronde hoeken 19">
            <a:extLst>
              <a:ext uri="{FF2B5EF4-FFF2-40B4-BE49-F238E27FC236}">
                <a16:creationId xmlns:a16="http://schemas.microsoft.com/office/drawing/2014/main" id="{3FDFC6E7-0CBC-4E7C-94F5-64B22DF9FA6D}"/>
              </a:ext>
            </a:extLst>
          </p:cNvPr>
          <p:cNvSpPr/>
          <p:nvPr/>
        </p:nvSpPr>
        <p:spPr>
          <a:xfrm>
            <a:off x="7911751" y="4612749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C06CE1-A823-418A-B088-86A1EBA9D8D0}"/>
              </a:ext>
            </a:extLst>
          </p:cNvPr>
          <p:cNvSpPr txBox="1"/>
          <p:nvPr/>
        </p:nvSpPr>
        <p:spPr>
          <a:xfrm>
            <a:off x="1405003" y="1133606"/>
            <a:ext cx="8912267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cs typeface="Calibri"/>
              </a:rPr>
              <a:t>Hoofdstuk 2 Methodisch werken</a:t>
            </a:r>
          </a:p>
          <a:p>
            <a:endParaRPr lang="nl-NL" sz="2000" b="1" dirty="0">
              <a:cs typeface="Calibri"/>
            </a:endParaRPr>
          </a:p>
          <a:p>
            <a:endParaRPr lang="nl-NL" sz="2000" b="1" dirty="0">
              <a:cs typeface="Calibri"/>
            </a:endParaRPr>
          </a:p>
          <a:p>
            <a:r>
              <a:rPr lang="nl-NL" sz="2000" b="1" dirty="0">
                <a:cs typeface="Calibri"/>
              </a:rPr>
              <a:t>Methodisch werken is:</a:t>
            </a:r>
          </a:p>
          <a:p>
            <a:r>
              <a:rPr lang="nl-NL" sz="2000" b="1" dirty="0">
                <a:cs typeface="Calibri"/>
              </a:rPr>
              <a:t>1. Doelgericht</a:t>
            </a:r>
          </a:p>
          <a:p>
            <a:r>
              <a:rPr lang="nl-NL" sz="2000" b="1" dirty="0">
                <a:cs typeface="Calibri"/>
              </a:rPr>
              <a:t>2. Planmatig</a:t>
            </a:r>
          </a:p>
          <a:p>
            <a:r>
              <a:rPr lang="nl-NL" sz="2000" b="1" dirty="0">
                <a:cs typeface="Calibri"/>
              </a:rPr>
              <a:t>3. Procesmatig</a:t>
            </a:r>
          </a:p>
          <a:p>
            <a:r>
              <a:rPr lang="nl-NL" sz="2000" b="1" dirty="0">
                <a:cs typeface="Calibri"/>
              </a:rPr>
              <a:t>4. Bewust</a:t>
            </a:r>
          </a:p>
          <a:p>
            <a:endParaRPr lang="nl-NL" sz="2000" b="1" dirty="0">
              <a:cs typeface="Calibri"/>
            </a:endParaRPr>
          </a:p>
          <a:p>
            <a:endParaRPr lang="nl-NL" sz="2000" b="1" dirty="0">
              <a:cs typeface="Calibri"/>
            </a:endParaRPr>
          </a:p>
          <a:p>
            <a:r>
              <a:rPr lang="nl-NL" sz="2000" b="1" dirty="0">
                <a:cs typeface="Calibri"/>
              </a:rPr>
              <a:t>Altijd antwoord op een vraag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05501D-9FDD-4A91-9C02-1E79465ADECB}"/>
              </a:ext>
            </a:extLst>
          </p:cNvPr>
          <p:cNvSpPr txBox="1"/>
          <p:nvPr/>
        </p:nvSpPr>
        <p:spPr>
          <a:xfrm>
            <a:off x="8499823" y="224724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>
                <a:solidFill>
                  <a:srgbClr val="FF0000"/>
                </a:solidFill>
                <a:cs typeface="Calibri"/>
              </a:rPr>
              <a:t>DOEL</a:t>
            </a:r>
            <a:endParaRPr lang="nl-NL" dirty="0">
              <a:cs typeface="Calibri"/>
            </a:endParaRPr>
          </a:p>
        </p:txBody>
      </p:sp>
      <p:pic>
        <p:nvPicPr>
          <p:cNvPr id="13" name="Afbeelding 13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57BA23C2-7690-4FD6-947A-F0830721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232" y="4476424"/>
            <a:ext cx="2143125" cy="2143125"/>
          </a:xfrm>
          <a:prstGeom prst="rect">
            <a:avLst/>
          </a:prstGeom>
        </p:spPr>
      </p:pic>
      <p:sp>
        <p:nvSpPr>
          <p:cNvPr id="16" name="Tekstballon: rechthoek met afgeronde hoeken 15">
            <a:extLst>
              <a:ext uri="{FF2B5EF4-FFF2-40B4-BE49-F238E27FC236}">
                <a16:creationId xmlns:a16="http://schemas.microsoft.com/office/drawing/2014/main" id="{7C32273A-8E6A-4896-8D77-10B2CA1C6508}"/>
              </a:ext>
            </a:extLst>
          </p:cNvPr>
          <p:cNvSpPr/>
          <p:nvPr/>
        </p:nvSpPr>
        <p:spPr>
          <a:xfrm>
            <a:off x="6356436" y="4278723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51BC317-7706-4AF7-B707-E8663C42222D}"/>
              </a:ext>
            </a:extLst>
          </p:cNvPr>
          <p:cNvSpPr txBox="1"/>
          <p:nvPr/>
        </p:nvSpPr>
        <p:spPr>
          <a:xfrm rot="-600000">
            <a:off x="6405627" y="4359709"/>
            <a:ext cx="1219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hulpvraag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AA2B2BA-E7CE-4780-96F3-55EA7C4B5F62}"/>
              </a:ext>
            </a:extLst>
          </p:cNvPr>
          <p:cNvSpPr txBox="1"/>
          <p:nvPr/>
        </p:nvSpPr>
        <p:spPr>
          <a:xfrm rot="-600000">
            <a:off x="8043587" y="4683894"/>
            <a:ext cx="1344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leervraag</a:t>
            </a:r>
          </a:p>
        </p:txBody>
      </p:sp>
      <p:sp>
        <p:nvSpPr>
          <p:cNvPr id="18" name="Tekstballon: rechthoek met afgeronde hoeken 17">
            <a:extLst>
              <a:ext uri="{FF2B5EF4-FFF2-40B4-BE49-F238E27FC236}">
                <a16:creationId xmlns:a16="http://schemas.microsoft.com/office/drawing/2014/main" id="{37976CB1-4013-4AB7-BD26-4A5A0D2AFC15}"/>
              </a:ext>
            </a:extLst>
          </p:cNvPr>
          <p:cNvSpPr/>
          <p:nvPr/>
        </p:nvSpPr>
        <p:spPr>
          <a:xfrm>
            <a:off x="7160189" y="5395626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ballon: rechthoek met afgeronde hoeken 18">
            <a:extLst>
              <a:ext uri="{FF2B5EF4-FFF2-40B4-BE49-F238E27FC236}">
                <a16:creationId xmlns:a16="http://schemas.microsoft.com/office/drawing/2014/main" id="{31CD5600-BCB5-4C5C-BEE2-C9C950FF2F9A}"/>
              </a:ext>
            </a:extLst>
          </p:cNvPr>
          <p:cNvSpPr/>
          <p:nvPr/>
        </p:nvSpPr>
        <p:spPr>
          <a:xfrm>
            <a:off x="4456655" y="4685818"/>
            <a:ext cx="1503122" cy="521918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15333AC-7FF6-4A1E-AFA3-F81A8CF65199}"/>
              </a:ext>
            </a:extLst>
          </p:cNvPr>
          <p:cNvSpPr txBox="1"/>
          <p:nvPr/>
        </p:nvSpPr>
        <p:spPr>
          <a:xfrm>
            <a:off x="4530638" y="4624583"/>
            <a:ext cx="14279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dirty="0">
                <a:cs typeface="Calibri"/>
              </a:rPr>
              <a:t>begeleidingsvraag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C3DDF2E-2AE0-4F72-8B46-E1019FC54746}"/>
              </a:ext>
            </a:extLst>
          </p:cNvPr>
          <p:cNvSpPr txBox="1"/>
          <p:nvPr/>
        </p:nvSpPr>
        <p:spPr>
          <a:xfrm>
            <a:off x="7210034" y="5550335"/>
            <a:ext cx="13027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 err="1">
                <a:cs typeface="Calibri"/>
              </a:rPr>
              <a:t>Ontw</a:t>
            </a:r>
            <a:r>
              <a:rPr lang="nl-NL" dirty="0">
                <a:cs typeface="Calibri"/>
              </a:rPr>
              <a:t>. vraag</a:t>
            </a:r>
          </a:p>
        </p:txBody>
      </p:sp>
    </p:spTree>
    <p:extLst>
      <p:ext uri="{BB962C8B-B14F-4D97-AF65-F5344CB8AC3E}">
        <p14:creationId xmlns:p14="http://schemas.microsoft.com/office/powerpoint/2010/main" val="225998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9B76C796-0A55-4153-99A1-CC33D49D85FC}"/>
              </a:ext>
            </a:extLst>
          </p:cNvPr>
          <p:cNvSpPr txBox="1"/>
          <p:nvPr/>
        </p:nvSpPr>
        <p:spPr>
          <a:xfrm>
            <a:off x="1504950" y="1238250"/>
            <a:ext cx="756168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Zoek op bladzijde 47 van je theorieboek op wat er wordt bedoeld met:</a:t>
            </a:r>
          </a:p>
          <a:p>
            <a:endParaRPr lang="nl-NL" dirty="0"/>
          </a:p>
          <a:p>
            <a:r>
              <a:rPr lang="nl-NL" dirty="0"/>
              <a:t>Methodisch werken is:</a:t>
            </a:r>
          </a:p>
          <a:p>
            <a:endParaRPr lang="nl-NL" dirty="0"/>
          </a:p>
          <a:p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Doelgericht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Planmatig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Procesmatig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Bewust</a:t>
            </a:r>
          </a:p>
        </p:txBody>
      </p:sp>
    </p:spTree>
    <p:extLst>
      <p:ext uri="{BB962C8B-B14F-4D97-AF65-F5344CB8AC3E}">
        <p14:creationId xmlns:p14="http://schemas.microsoft.com/office/powerpoint/2010/main" val="254608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D8FF9EEE-F8C6-4DCF-B41F-7555A86FBED9}"/>
              </a:ext>
            </a:extLst>
          </p:cNvPr>
          <p:cNvSpPr/>
          <p:nvPr/>
        </p:nvSpPr>
        <p:spPr>
          <a:xfrm>
            <a:off x="1223376" y="831936"/>
            <a:ext cx="9467587" cy="5490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B0AC8B0D-CDD0-4A8E-968B-DAE99492B44F}"/>
              </a:ext>
            </a:extLst>
          </p:cNvPr>
          <p:cNvSpPr/>
          <p:nvPr/>
        </p:nvSpPr>
        <p:spPr>
          <a:xfrm>
            <a:off x="4914602" y="1711613"/>
            <a:ext cx="1826712" cy="4175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6D6A1110-B99F-401A-89BD-FCE7D14C9607}"/>
              </a:ext>
            </a:extLst>
          </p:cNvPr>
          <p:cNvSpPr/>
          <p:nvPr/>
        </p:nvSpPr>
        <p:spPr>
          <a:xfrm rot="3780000">
            <a:off x="8378122" y="3043527"/>
            <a:ext cx="1565754" cy="4488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444F7C-C9ED-4122-818A-A327C8F3CD9A}"/>
              </a:ext>
            </a:extLst>
          </p:cNvPr>
          <p:cNvSpPr txBox="1"/>
          <p:nvPr/>
        </p:nvSpPr>
        <p:spPr>
          <a:xfrm>
            <a:off x="2504944" y="1795137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1.Beginsituatie beschrijven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70D544-E30F-4195-A791-9E6FDB91396A}"/>
              </a:ext>
            </a:extLst>
          </p:cNvPr>
          <p:cNvSpPr txBox="1"/>
          <p:nvPr/>
        </p:nvSpPr>
        <p:spPr>
          <a:xfrm>
            <a:off x="7052805" y="1760560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2. Doelen formuleren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143220D-5812-40F9-8CC8-FE34457CFBFE}"/>
              </a:ext>
            </a:extLst>
          </p:cNvPr>
          <p:cNvSpPr txBox="1"/>
          <p:nvPr/>
        </p:nvSpPr>
        <p:spPr>
          <a:xfrm>
            <a:off x="8082941" y="4147681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3. Plan maken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00218F71-88A2-4A6C-8D25-9DE98B784314}"/>
              </a:ext>
            </a:extLst>
          </p:cNvPr>
          <p:cNvSpPr/>
          <p:nvPr/>
        </p:nvSpPr>
        <p:spPr>
          <a:xfrm rot="9120000">
            <a:off x="7378140" y="4864115"/>
            <a:ext cx="1597069" cy="4070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881FFEC-0583-4F68-B850-972881D833B5}"/>
              </a:ext>
            </a:extLst>
          </p:cNvPr>
          <p:cNvSpPr txBox="1"/>
          <p:nvPr/>
        </p:nvSpPr>
        <p:spPr>
          <a:xfrm>
            <a:off x="4916857" y="5292638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4. Plan uitvoeren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3FA1438-883F-4DEE-B15B-B0C7CC52DD68}"/>
              </a:ext>
            </a:extLst>
          </p:cNvPr>
          <p:cNvSpPr txBox="1"/>
          <p:nvPr/>
        </p:nvSpPr>
        <p:spPr>
          <a:xfrm>
            <a:off x="1594198" y="3838445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5. Evalueren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C101CF53-3E89-464E-A765-17E51FFE365B}"/>
              </a:ext>
            </a:extLst>
          </p:cNvPr>
          <p:cNvSpPr/>
          <p:nvPr/>
        </p:nvSpPr>
        <p:spPr>
          <a:xfrm rot="-3060000">
            <a:off x="2148119" y="3034242"/>
            <a:ext cx="1377863" cy="43841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A3CD7C5C-AC7B-47E2-BCA5-0E1020BA3D3C}"/>
              </a:ext>
            </a:extLst>
          </p:cNvPr>
          <p:cNvSpPr/>
          <p:nvPr/>
        </p:nvSpPr>
        <p:spPr>
          <a:xfrm rot="12780000">
            <a:off x="3050131" y="4767003"/>
            <a:ext cx="1565754" cy="48016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3">
            <a:extLst>
              <a:ext uri="{FF2B5EF4-FFF2-40B4-BE49-F238E27FC236}">
                <a16:creationId xmlns:a16="http://schemas.microsoft.com/office/drawing/2014/main" id="{774E2FAE-BC24-41CC-BAD6-12167E850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071" y="2752138"/>
            <a:ext cx="2743200" cy="166687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FB630DB-FC3F-481E-8624-B2C7971D0ED1}"/>
              </a:ext>
            </a:extLst>
          </p:cNvPr>
          <p:cNvSpPr txBox="1"/>
          <p:nvPr/>
        </p:nvSpPr>
        <p:spPr>
          <a:xfrm>
            <a:off x="3584662" y="119128"/>
            <a:ext cx="527971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200" b="1" dirty="0">
                <a:cs typeface="Calibri"/>
              </a:rPr>
              <a:t>Fasen bij methodisch werken</a:t>
            </a:r>
          </a:p>
        </p:txBody>
      </p:sp>
    </p:spTree>
    <p:extLst>
      <p:ext uri="{BB962C8B-B14F-4D97-AF65-F5344CB8AC3E}">
        <p14:creationId xmlns:p14="http://schemas.microsoft.com/office/powerpoint/2010/main" val="261648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5FD13B3-3F58-4777-997E-5447AA07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E7BD20-6D81-4370-9DB7-04C9B4E9F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8F0ECF-D673-4442-A82C-CDA64905A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AF8E598-80EA-41AD-A0F3-9543D601A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AC7D6F9C-7670-4ACC-ACE1-A6BD24F5C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F420142-D3AA-46D3-A3A5-250686CD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051037D6-83DE-41D6-9103-84ABD0FEE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FCAED6F3-E1FA-489A-A2B1-E97972EB4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A247423-55F2-4D5D-806A-BE33BE6B1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2FE1F39-B712-4260-8DA6-3B6A94102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259AF7F-DAB9-4EE7-BBEF-7B961E5C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0B98C8AC-DD8B-486D-B223-A92E613362E7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Even oefenen</a:t>
            </a:r>
            <a:endParaRPr lang="en-US" sz="3600" b="0" cap="none" spc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21D7A3-5841-40A8-A350-2C15B7527D16}"/>
              </a:ext>
            </a:extLst>
          </p:cNvPr>
          <p:cNvSpPr/>
          <p:nvPr/>
        </p:nvSpPr>
        <p:spPr>
          <a:xfrm>
            <a:off x="5516422" y="1741026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Neem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een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alledaagse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situatie</a:t>
            </a:r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Bijvoorbeeld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tandenpoetsen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. Wat is: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Je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beginsituatie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Je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doel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Je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aanpak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Je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uitvoering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Je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evalu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atie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026" name="Picture 2" descr="Afbeeldingsresultaat voor tanden poetsen">
            <a:extLst>
              <a:ext uri="{FF2B5EF4-FFF2-40B4-BE49-F238E27FC236}">
                <a16:creationId xmlns:a16="http://schemas.microsoft.com/office/drawing/2014/main" id="{AD7EAA43-F05F-42DF-AB73-F0316AA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r="1" b="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199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ED014E-BFCC-491C-8EB4-6CA6A79E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381" y="1199727"/>
            <a:ext cx="847248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DD7A408-42AE-4B03-B46E-16BC09FB6C2C}"/>
              </a:ext>
            </a:extLst>
          </p:cNvPr>
          <p:cNvSpPr txBox="1"/>
          <p:nvPr/>
        </p:nvSpPr>
        <p:spPr>
          <a:xfrm>
            <a:off x="4867275" y="334327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/>
              <a:t>Klikken om tekst toe te voegen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4B5BE1A-6A0B-4218-8F2B-106A1D4CA4D3}"/>
              </a:ext>
            </a:extLst>
          </p:cNvPr>
          <p:cNvSpPr/>
          <p:nvPr/>
        </p:nvSpPr>
        <p:spPr>
          <a:xfrm>
            <a:off x="3935536" y="57396"/>
            <a:ext cx="5010410" cy="61795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B34A77D-019F-4304-81F9-0A14F10D4706}"/>
              </a:ext>
            </a:extLst>
          </p:cNvPr>
          <p:cNvSpPr/>
          <p:nvPr/>
        </p:nvSpPr>
        <p:spPr>
          <a:xfrm>
            <a:off x="4035982" y="599804"/>
            <a:ext cx="4624191" cy="31732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77EB76-62D3-47ED-8D4E-5E3FF3ADA7E0}"/>
              </a:ext>
            </a:extLst>
          </p:cNvPr>
          <p:cNvSpPr txBox="1"/>
          <p:nvPr/>
        </p:nvSpPr>
        <p:spPr>
          <a:xfrm>
            <a:off x="4976477" y="655390"/>
            <a:ext cx="2743199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000" b="1" dirty="0">
                <a:cs typeface="Calibri"/>
              </a:rPr>
              <a:t>Visie</a:t>
            </a:r>
          </a:p>
          <a:p>
            <a:r>
              <a:rPr lang="nl-NL" dirty="0">
                <a:cs typeface="Calibri"/>
              </a:rPr>
              <a:t>Wat vinden wij belangrijk in ons werk met kinderen, visie op opvoeden en lesgeven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745C280-0475-46AA-9D27-5A9EF0338DEA}"/>
              </a:ext>
            </a:extLst>
          </p:cNvPr>
          <p:cNvSpPr txBox="1"/>
          <p:nvPr/>
        </p:nvSpPr>
        <p:spPr>
          <a:xfrm>
            <a:off x="4963781" y="254604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b="1" dirty="0">
                <a:cs typeface="Calibri"/>
              </a:rPr>
              <a:t>Methodieken</a:t>
            </a:r>
          </a:p>
          <a:p>
            <a:r>
              <a:rPr lang="nl-NL" dirty="0">
                <a:cs typeface="Calibri"/>
              </a:rPr>
              <a:t>Welke doelen? Hoe, in welke stappen naar het doel?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FDD7273-D3B1-4B64-AEA6-9C5855EFBA0F}"/>
              </a:ext>
            </a:extLst>
          </p:cNvPr>
          <p:cNvSpPr txBox="1"/>
          <p:nvPr/>
        </p:nvSpPr>
        <p:spPr>
          <a:xfrm>
            <a:off x="4963780" y="41866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cs typeface="Calibri"/>
              </a:rPr>
              <a:t>Werkwijze, aanpak</a:t>
            </a:r>
          </a:p>
          <a:p>
            <a:r>
              <a:rPr lang="nl-NL" dirty="0">
                <a:cs typeface="Calibri"/>
              </a:rPr>
              <a:t>Hoe pakken we het concreet aan: welke situatie en hoe oefenen</a:t>
            </a:r>
            <a:endParaRPr lang="nl-NL" b="1" dirty="0">
              <a:cs typeface="Calibri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5C1C31-C572-430D-9422-49E26AA38377}"/>
              </a:ext>
            </a:extLst>
          </p:cNvPr>
          <p:cNvSpPr txBox="1"/>
          <p:nvPr/>
        </p:nvSpPr>
        <p:spPr>
          <a:xfrm>
            <a:off x="584424" y="1854774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>
                <a:cs typeface="Calibri"/>
              </a:rPr>
              <a:t>Dit staat in een</a:t>
            </a:r>
          </a:p>
          <a:p>
            <a:r>
              <a:rPr lang="nl-NL" b="1" dirty="0">
                <a:cs typeface="Calibri"/>
              </a:rPr>
              <a:t>BELEIDSPLAN: Visie</a:t>
            </a:r>
          </a:p>
          <a:p>
            <a:r>
              <a:rPr lang="nl-NL" b="1" dirty="0">
                <a:cs typeface="Calibri"/>
              </a:rPr>
              <a:t>en methodieken </a:t>
            </a:r>
            <a:endParaRPr lang="nl-NL" dirty="0">
              <a:cs typeface="Calibri"/>
            </a:endParaRP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9FCDEE2A-7734-4BCE-82AA-FEB24F0CF795}"/>
              </a:ext>
            </a:extLst>
          </p:cNvPr>
          <p:cNvSpPr/>
          <p:nvPr/>
        </p:nvSpPr>
        <p:spPr>
          <a:xfrm>
            <a:off x="6152828" y="1946221"/>
            <a:ext cx="214105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237B06-1348-48AC-8776-6F325896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88" y="3411747"/>
            <a:ext cx="389809" cy="7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91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437</Words>
  <Application>Microsoft Office PowerPoint</Application>
  <PresentationFormat>Breedbeeld</PresentationFormat>
  <Paragraphs>107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2</cp:revision>
  <dcterms:created xsi:type="dcterms:W3CDTF">2021-02-12T07:09:32Z</dcterms:created>
  <dcterms:modified xsi:type="dcterms:W3CDTF">2021-02-12T07:18:35Z</dcterms:modified>
</cp:coreProperties>
</file>